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77"/>
  </p:handoutMasterIdLst>
  <p:sldIdLst>
    <p:sldId id="256" r:id="rId3"/>
    <p:sldId id="258" r:id="rId4"/>
    <p:sldId id="257" r:id="rId5"/>
    <p:sldId id="267" r:id="rId6"/>
    <p:sldId id="268" r:id="rId7"/>
    <p:sldId id="269" r:id="rId8"/>
    <p:sldId id="270" r:id="rId9"/>
    <p:sldId id="294" r:id="rId10"/>
    <p:sldId id="271" r:id="rId11"/>
    <p:sldId id="272" r:id="rId12"/>
    <p:sldId id="276" r:id="rId13"/>
    <p:sldId id="275" r:id="rId14"/>
    <p:sldId id="277" r:id="rId15"/>
    <p:sldId id="266" r:id="rId16"/>
    <p:sldId id="280" r:id="rId17"/>
    <p:sldId id="281" r:id="rId18"/>
    <p:sldId id="304" r:id="rId19"/>
    <p:sldId id="278" r:id="rId20"/>
    <p:sldId id="286" r:id="rId21"/>
    <p:sldId id="287" r:id="rId22"/>
    <p:sldId id="288" r:id="rId23"/>
    <p:sldId id="279" r:id="rId24"/>
    <p:sldId id="282" r:id="rId25"/>
    <p:sldId id="283" r:id="rId26"/>
    <p:sldId id="284" r:id="rId27"/>
    <p:sldId id="285" r:id="rId28"/>
    <p:sldId id="295" r:id="rId29"/>
    <p:sldId id="296" r:id="rId30"/>
    <p:sldId id="289" r:id="rId31"/>
    <p:sldId id="293" r:id="rId32"/>
    <p:sldId id="290" r:id="rId33"/>
    <p:sldId id="291" r:id="rId34"/>
    <p:sldId id="292" r:id="rId35"/>
    <p:sldId id="297" r:id="rId36"/>
    <p:sldId id="298" r:id="rId37"/>
    <p:sldId id="299" r:id="rId38"/>
    <p:sldId id="300" r:id="rId39"/>
    <p:sldId id="301" r:id="rId40"/>
    <p:sldId id="332" r:id="rId41"/>
    <p:sldId id="333" r:id="rId42"/>
    <p:sldId id="341" r:id="rId43"/>
    <p:sldId id="335" r:id="rId44"/>
    <p:sldId id="336" r:id="rId45"/>
    <p:sldId id="337" r:id="rId46"/>
    <p:sldId id="338" r:id="rId47"/>
    <p:sldId id="339" r:id="rId48"/>
    <p:sldId id="340" r:id="rId49"/>
    <p:sldId id="330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31" r:id="rId59"/>
    <p:sldId id="325" r:id="rId60"/>
    <p:sldId id="326" r:id="rId61"/>
    <p:sldId id="327" r:id="rId62"/>
    <p:sldId id="328" r:id="rId63"/>
    <p:sldId id="329" r:id="rId64"/>
    <p:sldId id="261" r:id="rId65"/>
    <p:sldId id="302" r:id="rId66"/>
    <p:sldId id="303" r:id="rId67"/>
    <p:sldId id="306" r:id="rId68"/>
    <p:sldId id="307" r:id="rId69"/>
    <p:sldId id="308" r:id="rId70"/>
    <p:sldId id="309" r:id="rId71"/>
    <p:sldId id="310" r:id="rId72"/>
    <p:sldId id="311" r:id="rId73"/>
    <p:sldId id="312" r:id="rId74"/>
    <p:sldId id="313" r:id="rId75"/>
    <p:sldId id="314" r:id="rId76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542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DreamTeamCoworking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744819"/>
          </a:xfrm>
        </p:spPr>
        <p:txBody>
          <a:bodyPr/>
          <a:lstStyle/>
          <a:p>
            <a:pPr algn="ctr"/>
            <a:r>
              <a:rPr lang="fr-FR" dirty="0"/>
              <a:t>Soutenance « La pépinière </a:t>
            </a:r>
            <a:r>
              <a:rPr lang="fr-FR" dirty="0" err="1"/>
              <a:t>Sensiolabs</a:t>
            </a:r>
            <a:r>
              <a:rPr lang="fr-FR" dirty="0"/>
              <a:t>» </a:t>
            </a:r>
          </a:p>
          <a:p>
            <a:pPr algn="ctr"/>
            <a:r>
              <a:rPr lang="fr-FR" dirty="0"/>
              <a:t>Juin – Août 2018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/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24349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588605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de formation : </a:t>
            </a:r>
          </a:p>
          <a:p>
            <a:pPr lvl="1"/>
            <a:r>
              <a:rPr lang="fr-FR" dirty="0"/>
              <a:t>Tests unitaires et fonctionnels avec </a:t>
            </a:r>
            <a:r>
              <a:rPr lang="fr-FR" dirty="0" err="1"/>
              <a:t>PHPUnit</a:t>
            </a:r>
            <a:r>
              <a:rPr lang="fr-FR" dirty="0"/>
              <a:t> et Panther</a:t>
            </a:r>
          </a:p>
          <a:p>
            <a:pPr lvl="1"/>
            <a:r>
              <a:rPr lang="fr-FR" dirty="0"/>
              <a:t>Initiation à Symfony </a:t>
            </a:r>
            <a:r>
              <a:rPr lang="fr-FR" dirty="0" err="1"/>
              <a:t>webpack</a:t>
            </a:r>
            <a:r>
              <a:rPr lang="fr-FR" dirty="0"/>
              <a:t>-encore</a:t>
            </a:r>
          </a:p>
          <a:p>
            <a:pPr lvl="1"/>
            <a:r>
              <a:rPr lang="fr-FR" dirty="0"/>
              <a:t>Présentation de « Api-platform » avec utilisation de JWT</a:t>
            </a:r>
          </a:p>
          <a:p>
            <a:pPr lvl="1"/>
            <a:r>
              <a:rPr lang="fr-FR" dirty="0"/>
              <a:t>Présentation de </a:t>
            </a:r>
            <a:r>
              <a:rPr lang="fr-FR" dirty="0" err="1"/>
              <a:t>Behat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05051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Diagramme UML : Visual </a:t>
            </a:r>
            <a:r>
              <a:rPr lang="fr-FR" b="1" dirty="0" err="1">
                <a:solidFill>
                  <a:srgbClr val="00B0F0"/>
                </a:solidFill>
              </a:rPr>
              <a:t>Paradigm</a:t>
            </a:r>
            <a:endParaRPr lang="fr-FR" b="1" dirty="0">
              <a:solidFill>
                <a:srgbClr val="00B0F0"/>
              </a:solidFill>
            </a:endParaRPr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860579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Diagramme de classe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5D1DB46F-0D40-4B1E-8516-0160934AF0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9" t="490" r="-39" b="490"/>
          <a:stretch/>
        </p:blipFill>
        <p:spPr>
          <a:xfrm>
            <a:off x="182562" y="834887"/>
            <a:ext cx="8790731" cy="3693913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3298095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Les services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9116376-7B93-4B84-BF98-AB8B5F2574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79" r="279"/>
          <a:stretch/>
        </p:blipFill>
        <p:spPr>
          <a:xfrm>
            <a:off x="186635" y="828000"/>
            <a:ext cx="8770730" cy="3671999"/>
          </a:xfrm>
        </p:spPr>
      </p:pic>
    </p:spTree>
    <p:extLst>
      <p:ext uri="{BB962C8B-B14F-4D97-AF65-F5344CB8AC3E}">
        <p14:creationId xmlns:p14="http://schemas.microsoft.com/office/powerpoint/2010/main" val="3206233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Evénement utilisateur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A3D27E92-75ED-4913-B3C1-739FF630D2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555" b="555"/>
          <a:stretch>
            <a:fillRect/>
          </a:stretch>
        </p:blipFill>
        <p:spPr>
          <a:xfrm>
            <a:off x="214822" y="849600"/>
            <a:ext cx="8741978" cy="3650399"/>
          </a:xfrm>
        </p:spPr>
      </p:pic>
    </p:spTree>
    <p:extLst>
      <p:ext uri="{BB962C8B-B14F-4D97-AF65-F5344CB8AC3E}">
        <p14:creationId xmlns:p14="http://schemas.microsoft.com/office/powerpoint/2010/main" val="218122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D0CCD33-745E-45AA-B5C0-605F332C73C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820" r="-2167"/>
          <a:stretch/>
        </p:blipFill>
        <p:spPr>
          <a:xfrm>
            <a:off x="636104" y="962120"/>
            <a:ext cx="7898296" cy="3490609"/>
          </a:xfrm>
        </p:spPr>
      </p:pic>
    </p:spTree>
    <p:extLst>
      <p:ext uri="{BB962C8B-B14F-4D97-AF65-F5344CB8AC3E}">
        <p14:creationId xmlns:p14="http://schemas.microsoft.com/office/powerpoint/2010/main" val="1683977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293302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Gestion avec Trello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3C49079-6B30-4582-87D4-2D229C0EA83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176903" y="962121"/>
            <a:ext cx="8781567" cy="3556870"/>
          </a:xfrm>
        </p:spPr>
      </p:pic>
    </p:spTree>
    <p:extLst>
      <p:ext uri="{BB962C8B-B14F-4D97-AF65-F5344CB8AC3E}">
        <p14:creationId xmlns:p14="http://schemas.microsoft.com/office/powerpoint/2010/main" val="209013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suivi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EEAA64E-D929-4E85-8636-571F9D0410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2027582" y="895860"/>
            <a:ext cx="5088835" cy="3583376"/>
          </a:xfrm>
        </p:spPr>
      </p:pic>
    </p:spTree>
    <p:extLst>
      <p:ext uri="{BB962C8B-B14F-4D97-AF65-F5344CB8AC3E}">
        <p14:creationId xmlns:p14="http://schemas.microsoft.com/office/powerpoint/2010/main" val="866701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45855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clôture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13" name="Espace réservé pour une image  12">
            <a:extLst>
              <a:ext uri="{FF2B5EF4-FFF2-40B4-BE49-F238E27FC236}">
                <a16:creationId xmlns:a16="http://schemas.microsoft.com/office/drawing/2014/main" id="{6D2595B6-533D-40CE-8250-800644ACB0F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983" r="-676"/>
          <a:stretch/>
        </p:blipFill>
        <p:spPr>
          <a:xfrm>
            <a:off x="2226296" y="875472"/>
            <a:ext cx="4618383" cy="3551582"/>
          </a:xfrm>
        </p:spPr>
      </p:pic>
    </p:spTree>
    <p:extLst>
      <p:ext uri="{BB962C8B-B14F-4D97-AF65-F5344CB8AC3E}">
        <p14:creationId xmlns:p14="http://schemas.microsoft.com/office/powerpoint/2010/main" val="2785246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455587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Réservation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F98A7CA-F67A-400B-A655-4B9310FFBD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742" r="-3406"/>
          <a:stretch/>
        </p:blipFill>
        <p:spPr>
          <a:xfrm>
            <a:off x="1504122" y="962120"/>
            <a:ext cx="6122504" cy="3537879"/>
          </a:xfrm>
        </p:spPr>
      </p:pic>
    </p:spTree>
    <p:extLst>
      <p:ext uri="{BB962C8B-B14F-4D97-AF65-F5344CB8AC3E}">
        <p14:creationId xmlns:p14="http://schemas.microsoft.com/office/powerpoint/2010/main" val="157991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1D4DB054-5B87-4AFE-8D5B-BDB87349FDD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484" r="-3683"/>
          <a:stretch/>
        </p:blipFill>
        <p:spPr>
          <a:xfrm>
            <a:off x="1510748" y="962120"/>
            <a:ext cx="6168887" cy="3545079"/>
          </a:xfrm>
        </p:spPr>
      </p:pic>
    </p:spTree>
    <p:extLst>
      <p:ext uri="{BB962C8B-B14F-4D97-AF65-F5344CB8AC3E}">
        <p14:creationId xmlns:p14="http://schemas.microsoft.com/office/powerpoint/2010/main" val="70351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755057DD-6CB1-4CFC-BF50-2D6C48DA3C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572" r="-2986"/>
          <a:stretch/>
        </p:blipFill>
        <p:spPr>
          <a:xfrm>
            <a:off x="1504122" y="962120"/>
            <a:ext cx="6109252" cy="3555319"/>
          </a:xfrm>
        </p:spPr>
      </p:pic>
    </p:spTree>
    <p:extLst>
      <p:ext uri="{BB962C8B-B14F-4D97-AF65-F5344CB8AC3E}">
        <p14:creationId xmlns:p14="http://schemas.microsoft.com/office/powerpoint/2010/main" val="929492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admin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B7B0949-598F-49C2-AB76-03917CAB38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851" r="-3969"/>
          <a:stretch/>
        </p:blipFill>
        <p:spPr>
          <a:xfrm>
            <a:off x="1510748" y="962120"/>
            <a:ext cx="6142382" cy="3530679"/>
          </a:xfrm>
        </p:spPr>
      </p:pic>
    </p:spTree>
    <p:extLst>
      <p:ext uri="{BB962C8B-B14F-4D97-AF65-F5344CB8AC3E}">
        <p14:creationId xmlns:p14="http://schemas.microsoft.com/office/powerpoint/2010/main" val="2614849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</p:spTree>
    <p:extLst>
      <p:ext uri="{BB962C8B-B14F-4D97-AF65-F5344CB8AC3E}">
        <p14:creationId xmlns:p14="http://schemas.microsoft.com/office/powerpoint/2010/main" val="14171099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et uniformisation du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Pourquoi des métriques ?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complexité du code et les points qui peuvent être critique pour assurer une maintenabilité simple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couverture des tests et assurer de garder un code fonctionnel</a:t>
            </a:r>
          </a:p>
          <a:p>
            <a:pPr lvl="1"/>
            <a:r>
              <a:rPr lang="fr-FR" dirty="0"/>
              <a:t>Uniformisation via le respect des normes PSR 1-2 (PHP-CS-FIXER), tester son code statiquement (PHPSTAN), vérifier la qualité de son code(</a:t>
            </a:r>
            <a:r>
              <a:rPr lang="fr-FR" dirty="0" err="1"/>
              <a:t>PHPUnit</a:t>
            </a:r>
            <a:r>
              <a:rPr lang="fr-FR"/>
              <a:t>)	.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</p:spTree>
    <p:extLst>
      <p:ext uri="{BB962C8B-B14F-4D97-AF65-F5344CB8AC3E}">
        <p14:creationId xmlns:p14="http://schemas.microsoft.com/office/powerpoint/2010/main" val="1108323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Métrique </a:t>
            </a:r>
            <a:r>
              <a:rPr lang="fr-FR" dirty="0" err="1"/>
              <a:t>PHPUnit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BFEFE8E0-B90C-444F-A2C6-4A4831977D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55" b="2722"/>
          <a:stretch/>
        </p:blipFill>
        <p:spPr>
          <a:xfrm>
            <a:off x="317421" y="962120"/>
            <a:ext cx="8508527" cy="3497237"/>
          </a:xfrm>
        </p:spPr>
      </p:pic>
    </p:spTree>
    <p:extLst>
      <p:ext uri="{BB962C8B-B14F-4D97-AF65-F5344CB8AC3E}">
        <p14:creationId xmlns:p14="http://schemas.microsoft.com/office/powerpoint/2010/main" val="649305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Sujet : </a:t>
            </a:r>
            <a:r>
              <a:rPr lang="fr-FR" b="1" dirty="0"/>
              <a:t>Gestion de réservation de salles</a:t>
            </a:r>
          </a:p>
          <a:p>
            <a:r>
              <a:rPr lang="fr-FR" dirty="0"/>
              <a:t>Equipe de 3 Développeurs</a:t>
            </a:r>
          </a:p>
          <a:p>
            <a:pPr lvl="1"/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  <a:p>
            <a:pPr lvl="1"/>
            <a:r>
              <a:rPr lang="fr-FR" dirty="0"/>
              <a:t>Brahim </a:t>
            </a:r>
            <a:r>
              <a:rPr lang="fr-FR" dirty="0" err="1"/>
              <a:t>Louridi</a:t>
            </a:r>
            <a:endParaRPr lang="fr-FR" dirty="0"/>
          </a:p>
          <a:p>
            <a:pPr lvl="1"/>
            <a:r>
              <a:rPr lang="fr-FR" dirty="0"/>
              <a:t>Alexandre Canivez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552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PHPMetrics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E6791C1-6FCD-4682-8425-347DD8F057D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14" b="614"/>
          <a:stretch>
            <a:fillRect/>
          </a:stretch>
        </p:blipFill>
        <p:spPr>
          <a:xfrm>
            <a:off x="203363" y="962121"/>
            <a:ext cx="8808115" cy="3543618"/>
          </a:xfrm>
        </p:spPr>
      </p:pic>
    </p:spTree>
    <p:extLst>
      <p:ext uri="{BB962C8B-B14F-4D97-AF65-F5344CB8AC3E}">
        <p14:creationId xmlns:p14="http://schemas.microsoft.com/office/powerpoint/2010/main" val="294582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PHPUnit</a:t>
            </a:r>
            <a:r>
              <a:rPr lang="fr-FR" dirty="0"/>
              <a:t>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5DB51AA-C36A-4691-8916-83B723CEC6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8055" b="-38055"/>
          <a:stretch/>
        </p:blipFill>
        <p:spPr>
          <a:xfrm>
            <a:off x="317421" y="901149"/>
            <a:ext cx="8548283" cy="3478694"/>
          </a:xfrm>
        </p:spPr>
      </p:pic>
    </p:spTree>
    <p:extLst>
      <p:ext uri="{BB962C8B-B14F-4D97-AF65-F5344CB8AC3E}">
        <p14:creationId xmlns:p14="http://schemas.microsoft.com/office/powerpoint/2010/main" val="3916797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PHP-CS-FIXER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01B84770-4BC5-4004-A1E8-2ECDB126A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72464" b="-72268"/>
          <a:stretch/>
        </p:blipFill>
        <p:spPr>
          <a:xfrm>
            <a:off x="317421" y="928990"/>
            <a:ext cx="8548283" cy="3486493"/>
          </a:xfrm>
        </p:spPr>
      </p:pic>
    </p:spTree>
    <p:extLst>
      <p:ext uri="{BB962C8B-B14F-4D97-AF65-F5344CB8AC3E}">
        <p14:creationId xmlns:p14="http://schemas.microsoft.com/office/powerpoint/2010/main" val="23590765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PHPSTAN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D2363230-8858-4E97-9F7B-4C43AE0C5BF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7617" b="-18160"/>
          <a:stretch/>
        </p:blipFill>
        <p:spPr>
          <a:xfrm>
            <a:off x="317421" y="962120"/>
            <a:ext cx="8528405" cy="3486493"/>
          </a:xfrm>
        </p:spPr>
      </p:pic>
    </p:spTree>
    <p:extLst>
      <p:ext uri="{BB962C8B-B14F-4D97-AF65-F5344CB8AC3E}">
        <p14:creationId xmlns:p14="http://schemas.microsoft.com/office/powerpoint/2010/main" val="28702783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 1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7EFC42D-D911-412A-B86F-CDD6CFF362C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356" r="-1356"/>
          <a:stretch/>
        </p:blipFill>
        <p:spPr>
          <a:xfrm>
            <a:off x="556592" y="962121"/>
            <a:ext cx="8063948" cy="3503862"/>
          </a:xfrm>
        </p:spPr>
      </p:pic>
    </p:spTree>
    <p:extLst>
      <p:ext uri="{BB962C8B-B14F-4D97-AF65-F5344CB8AC3E}">
        <p14:creationId xmlns:p14="http://schemas.microsoft.com/office/powerpoint/2010/main" val="35775134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901FF22D-67F2-4FB7-949C-ECC0862842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181" r="-4158"/>
          <a:stretch/>
        </p:blipFill>
        <p:spPr>
          <a:xfrm>
            <a:off x="1792287" y="962121"/>
            <a:ext cx="5410270" cy="3510488"/>
          </a:xfrm>
        </p:spPr>
      </p:pic>
    </p:spTree>
    <p:extLst>
      <p:ext uri="{BB962C8B-B14F-4D97-AF65-F5344CB8AC3E}">
        <p14:creationId xmlns:p14="http://schemas.microsoft.com/office/powerpoint/2010/main" val="8732446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D521530-9F3B-41B6-9E7E-7352C02B16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859" t="-128" r="-1567" b="638"/>
          <a:stretch/>
        </p:blipFill>
        <p:spPr>
          <a:xfrm>
            <a:off x="1056861" y="1057993"/>
            <a:ext cx="7030277" cy="3234920"/>
          </a:xfrm>
        </p:spPr>
      </p:pic>
    </p:spTree>
    <p:extLst>
      <p:ext uri="{BB962C8B-B14F-4D97-AF65-F5344CB8AC3E}">
        <p14:creationId xmlns:p14="http://schemas.microsoft.com/office/powerpoint/2010/main" val="25413952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13" name="Espace réservé pour une image  12">
            <a:extLst>
              <a:ext uri="{FF2B5EF4-FFF2-40B4-BE49-F238E27FC236}">
                <a16:creationId xmlns:a16="http://schemas.microsoft.com/office/drawing/2014/main" id="{778ED54C-C1E3-4D98-BE94-37AF03EAB3C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868" r="-868"/>
          <a:stretch/>
        </p:blipFill>
        <p:spPr>
          <a:xfrm>
            <a:off x="1121843" y="962121"/>
            <a:ext cx="6900314" cy="3391218"/>
          </a:xfrm>
        </p:spPr>
      </p:pic>
    </p:spTree>
    <p:extLst>
      <p:ext uri="{BB962C8B-B14F-4D97-AF65-F5344CB8AC3E}">
        <p14:creationId xmlns:p14="http://schemas.microsoft.com/office/powerpoint/2010/main" val="2444920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8FB3F637-0845-4AA8-B974-F0F5808F7A3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080" r="-3876"/>
          <a:stretch/>
        </p:blipFill>
        <p:spPr>
          <a:xfrm>
            <a:off x="1613754" y="962121"/>
            <a:ext cx="5916492" cy="3330792"/>
          </a:xfrm>
        </p:spPr>
      </p:pic>
    </p:spTree>
    <p:extLst>
      <p:ext uri="{BB962C8B-B14F-4D97-AF65-F5344CB8AC3E}">
        <p14:creationId xmlns:p14="http://schemas.microsoft.com/office/powerpoint/2010/main" val="27673640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6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28501" y="2915814"/>
            <a:ext cx="4942073" cy="1269460"/>
          </a:xfrm>
        </p:spPr>
        <p:txBody>
          <a:bodyPr/>
          <a:lstStyle/>
          <a:p>
            <a:r>
              <a:rPr lang="fr-FR" dirty="0"/>
              <a:t>Bilan Brahim </a:t>
            </a:r>
            <a:r>
              <a:rPr lang="fr-FR" dirty="0" err="1"/>
              <a:t>Louridi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594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du projet : </a:t>
            </a:r>
          </a:p>
          <a:p>
            <a:pPr lvl="1"/>
            <a:r>
              <a:rPr lang="fr-FR" dirty="0" err="1"/>
              <a:t>DreamTeamCoworking</a:t>
            </a:r>
            <a:r>
              <a:rPr lang="fr-FR" dirty="0"/>
              <a:t> : Entreprise de gestion d’un espace coworking (Location de salles, bureaux et services liés) </a:t>
            </a:r>
          </a:p>
          <a:p>
            <a:pPr lvl="1"/>
            <a:r>
              <a:rPr lang="fr-FR" dirty="0"/>
              <a:t>Proposer à la clientèle des prestations de services à la carte via un système de réservation (En heure, jour, semaine, mois)</a:t>
            </a:r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42938233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4226" y="116388"/>
            <a:ext cx="2629500" cy="229512"/>
          </a:xfrm>
        </p:spPr>
        <p:txBody>
          <a:bodyPr/>
          <a:lstStyle/>
          <a:p>
            <a:r>
              <a:rPr lang="fr-FR" dirty="0"/>
              <a:t>Mon travail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60" y="1105372"/>
            <a:ext cx="7938882" cy="3619028"/>
          </a:xfrm>
        </p:spPr>
        <p:txBody>
          <a:bodyPr>
            <a:normAutofit/>
          </a:bodyPr>
          <a:lstStyle/>
          <a:p>
            <a:r>
              <a:rPr lang="fr-FR" sz="1800" dirty="0"/>
              <a:t>Taches effectuées :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Rédaction user stories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du CRUD des comptes utilisateurs (front et back)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des </a:t>
            </a:r>
            <a:r>
              <a:rPr lang="fr-FR" sz="2000" dirty="0" err="1"/>
              <a:t>fixtures</a:t>
            </a:r>
            <a:endParaRPr lang="fr-FR" sz="2000" dirty="0"/>
          </a:p>
          <a:p>
            <a:pPr lvl="1">
              <a:buFont typeface="Arial" charset="0"/>
              <a:buChar char="•"/>
            </a:pPr>
            <a:r>
              <a:rPr lang="fr-FR" sz="2000" dirty="0"/>
              <a:t>Gestion de la réinitialisation du mot de passe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Tests unitaires </a:t>
            </a:r>
            <a:r>
              <a:rPr lang="mr-IN" sz="2000" dirty="0"/>
              <a:t>–</a:t>
            </a:r>
            <a:r>
              <a:rPr lang="fr-FR" sz="2000" dirty="0"/>
              <a:t> fonctionnels</a:t>
            </a:r>
          </a:p>
          <a:p>
            <a:r>
              <a:rPr lang="fr-FR" sz="2000" dirty="0"/>
              <a:t>Bilan techniques</a:t>
            </a:r>
          </a:p>
          <a:p>
            <a:r>
              <a:rPr lang="fr-FR" sz="2000" dirty="0"/>
              <a:t>Bilan humains</a:t>
            </a: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F27914BF-9E53-43AF-A704-BDA839A6DCBF}"/>
              </a:ext>
            </a:extLst>
          </p:cNvPr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11839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4680" y="145530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fr-FR" sz="1600" b="1" u="sng" dirty="0"/>
              <a:t>Non logué</a:t>
            </a:r>
          </a:p>
          <a:p>
            <a:r>
              <a:rPr lang="fr-FR" sz="1600" dirty="0"/>
              <a:t>1 - En tant qu’utilisateur, je souhaite me créer un compte rapidement. </a:t>
            </a:r>
            <a:endParaRPr lang="fr-FR" sz="1600" b="1" dirty="0"/>
          </a:p>
          <a:p>
            <a:r>
              <a:rPr lang="fr-FR" sz="1600" dirty="0"/>
              <a:t>2 - En tant qu’utilisateur, je souhaite savoir rapidement les disponibilités du service désiré, afin de commander facilement ce dont j'ai besoin. </a:t>
            </a:r>
          </a:p>
          <a:p>
            <a:endParaRPr lang="fr-FR" sz="1050" b="1" dirty="0"/>
          </a:p>
          <a:p>
            <a:r>
              <a:rPr lang="fr-FR" sz="1600" b="1" u="sng" dirty="0"/>
              <a:t>Logué </a:t>
            </a:r>
          </a:p>
          <a:p>
            <a:r>
              <a:rPr lang="fr-FR" sz="1600" dirty="0"/>
              <a:t>1 - En tant qu’utilisateur, je veux pouvoir m’authentifier afin d’accéder à mon compte</a:t>
            </a:r>
          </a:p>
          <a:p>
            <a:r>
              <a:rPr lang="fr-FR" sz="1600" dirty="0"/>
              <a:t>2 - En tant qu’utilisateur, je veux visualiser la liste des salles disponibles afin de pouvoir en réserver une </a:t>
            </a:r>
          </a:p>
          <a:p>
            <a:endParaRPr lang="fr-FR" sz="1050" dirty="0"/>
          </a:p>
          <a:p>
            <a:r>
              <a:rPr lang="fr-FR" sz="1600" b="1" u="sng" dirty="0"/>
              <a:t>Admin</a:t>
            </a:r>
          </a:p>
          <a:p>
            <a:r>
              <a:rPr lang="fr-FR" sz="1600" dirty="0"/>
              <a:t>1 - En tant qu’admin je veux pouvoir m’authentifier afin d’accéder à mon</a:t>
            </a:r>
          </a:p>
          <a:p>
            <a:r>
              <a:rPr lang="fr-FR" sz="1600" dirty="0"/>
              <a:t>2 - En tant qu’admin, je veux ajouter-supprimer-modifier des salles afin d'alimenter l'application</a:t>
            </a:r>
            <a:endParaRPr lang="fr-FR" sz="1600" b="1" dirty="0"/>
          </a:p>
        </p:txBody>
      </p:sp>
      <p:sp>
        <p:nvSpPr>
          <p:cNvPr id="449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Chapitre 6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868140"/>
            <a:ext cx="484163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Création user stories</a:t>
            </a:r>
            <a:endParaRPr lang="fr-FR" sz="2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90921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8" y="114258"/>
            <a:ext cx="5018335" cy="244053"/>
          </a:xfrm>
        </p:spPr>
        <p:txBody>
          <a:bodyPr/>
          <a:lstStyle/>
          <a:p>
            <a:r>
              <a:rPr lang="fr-FR" dirty="0"/>
              <a:t>Création du CRUD des comptes utilisateurs (front et back)</a:t>
            </a:r>
            <a:br>
              <a:rPr lang="fr-FR" dirty="0"/>
            </a:b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4" y="1119188"/>
            <a:ext cx="7802217" cy="3395662"/>
          </a:xfrm>
        </p:spPr>
      </p:pic>
    </p:spTree>
    <p:extLst>
      <p:ext uri="{BB962C8B-B14F-4D97-AF65-F5344CB8AC3E}">
        <p14:creationId xmlns:p14="http://schemas.microsoft.com/office/powerpoint/2010/main" val="65391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8" y="114258"/>
            <a:ext cx="5634561" cy="244053"/>
          </a:xfrm>
        </p:spPr>
        <p:txBody>
          <a:bodyPr/>
          <a:lstStyle/>
          <a:p>
            <a:r>
              <a:rPr lang="fr-FR" dirty="0"/>
              <a:t>Chapitre 6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361" y="821012"/>
            <a:ext cx="5659265" cy="3333545"/>
          </a:xfrm>
        </p:spPr>
      </p:pic>
      <p:sp>
        <p:nvSpPr>
          <p:cNvPr id="4" name="CustomShape 1">
            <a:extLst>
              <a:ext uri="{FF2B5EF4-FFF2-40B4-BE49-F238E27FC236}">
                <a16:creationId xmlns:a16="http://schemas.microsoft.com/office/drawing/2014/main" id="{8C5C01E8-B7AD-4C69-B7B2-CB39350110FA}"/>
              </a:ext>
            </a:extLst>
          </p:cNvPr>
          <p:cNvSpPr/>
          <p:nvPr/>
        </p:nvSpPr>
        <p:spPr>
          <a:xfrm>
            <a:off x="788504" y="4565880"/>
            <a:ext cx="7712766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Gestion de la réinitialisation du mot de passe</a:t>
            </a:r>
            <a:endParaRPr lang="fr-FR" sz="2600" b="0" strike="noStrike" spc="-1" dirty="0">
              <a:latin typeface="Arial"/>
            </a:endParaRP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E4C94129-72B7-4F1B-A82A-1234683CB586}"/>
              </a:ext>
            </a:extLst>
          </p:cNvPr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75902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9" y="114258"/>
            <a:ext cx="4342474" cy="244053"/>
          </a:xfrm>
        </p:spPr>
        <p:txBody>
          <a:bodyPr/>
          <a:lstStyle/>
          <a:p>
            <a:r>
              <a:rPr lang="fr-FR" dirty="0"/>
              <a:t>Gestion de la réinitialisation du mot de passe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4" y="820441"/>
            <a:ext cx="7116417" cy="421234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458F14-007D-438E-AB97-9349A8F62B8E}"/>
              </a:ext>
            </a:extLst>
          </p:cNvPr>
          <p:cNvSpPr/>
          <p:nvPr/>
        </p:nvSpPr>
        <p:spPr>
          <a:xfrm>
            <a:off x="241862" y="29986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32821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8" y="114258"/>
            <a:ext cx="4829491" cy="244053"/>
          </a:xfrm>
        </p:spPr>
        <p:txBody>
          <a:bodyPr/>
          <a:lstStyle/>
          <a:p>
            <a:r>
              <a:rPr lang="fr-FR"/>
              <a:t>Gestion de la réinitialisation du mot de passe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319D38-72B4-46E0-A607-82C6AD6D9E04}"/>
              </a:ext>
            </a:extLst>
          </p:cNvPr>
          <p:cNvSpPr/>
          <p:nvPr/>
        </p:nvSpPr>
        <p:spPr>
          <a:xfrm>
            <a:off x="262655" y="31905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81B23A93-D5D5-44E6-8269-1113EFF7C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" r="12"/>
          <a:stretch/>
        </p:blipFill>
        <p:spPr>
          <a:xfrm>
            <a:off x="742122" y="893189"/>
            <a:ext cx="7798904" cy="4112148"/>
          </a:xfrm>
        </p:spPr>
      </p:pic>
    </p:spTree>
    <p:extLst>
      <p:ext uri="{BB962C8B-B14F-4D97-AF65-F5344CB8AC3E}">
        <p14:creationId xmlns:p14="http://schemas.microsoft.com/office/powerpoint/2010/main" val="41077685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technique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Apprentissages technique et outils de travail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PHP - </a:t>
            </a:r>
            <a:r>
              <a:rPr lang="fr-FR" dirty="0" err="1">
                <a:solidFill>
                  <a:schemeClr val="tx1"/>
                </a:solidFill>
                <a:ea typeface="Segoe UI Black" panose="020B0A02040204020203" pitchFamily="34" charset="0"/>
              </a:rPr>
              <a:t>Symfony</a:t>
            </a:r>
            <a:endParaRPr lang="fr-FR" dirty="0">
              <a:solidFill>
                <a:schemeClr val="tx1"/>
              </a:solidFill>
              <a:ea typeface="Segoe UI Black" panose="020B0A02040204020203" pitchFamily="34" charset="0"/>
            </a:endParaRP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unitaire : PHP Unit 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code :  PHP Stan </a:t>
            </a:r>
            <a:r>
              <a:rPr lang="mr-IN" dirty="0">
                <a:solidFill>
                  <a:schemeClr val="tx1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–</a:t>
            </a: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 PHP CS Fixer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Intégration continu : Travis</a:t>
            </a:r>
          </a:p>
          <a:p>
            <a:r>
              <a:rPr lang="fr-FR" dirty="0"/>
              <a:t>Axe d’amélioration :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Authentification avec les réseaux sociaux 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Insérer un système de tchat entre les utilisateurs et les membres de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DreamTeam</a:t>
            </a: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Coworking</a:t>
            </a:r>
            <a:endParaRPr lang="fr-FR" sz="2000" dirty="0">
              <a:solidFill>
                <a:schemeClr val="tx1"/>
              </a:solidFill>
              <a:ea typeface="Segoe UI Black" panose="020B0A02040204020203" pitchFamily="34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12223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humain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que j’ai aimé :</a:t>
            </a:r>
          </a:p>
          <a:p>
            <a:pPr lvl="1"/>
            <a:r>
              <a:rPr lang="fr-FR" dirty="0"/>
              <a:t>Cohésion de groupe</a:t>
            </a:r>
          </a:p>
          <a:p>
            <a:pPr lvl="1"/>
            <a:r>
              <a:rPr lang="fr-FR" dirty="0"/>
              <a:t>Travaille en synergie </a:t>
            </a:r>
          </a:p>
          <a:p>
            <a:pPr lvl="1"/>
            <a:r>
              <a:rPr lang="fr-FR" dirty="0"/>
              <a:t>Apprentissage de l’autre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7415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5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83704" y="2770738"/>
            <a:ext cx="5436835" cy="1269460"/>
          </a:xfrm>
        </p:spPr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</p:txBody>
      </p:sp>
    </p:spTree>
    <p:extLst>
      <p:ext uri="{BB962C8B-B14F-4D97-AF65-F5344CB8AC3E}">
        <p14:creationId xmlns:p14="http://schemas.microsoft.com/office/powerpoint/2010/main" val="1999564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Modélisation du diagramme de classes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Participation à la création des User Stories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Wireframes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Gestion Agile (Trello, Kanban, sprints)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Versioning Git : pull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requests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/ merge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build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Travis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Revue de code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395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Gestion de projet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technique : </a:t>
            </a:r>
          </a:p>
          <a:p>
            <a:pPr lvl="1"/>
            <a:r>
              <a:rPr lang="fr-FR" dirty="0"/>
              <a:t>Réaliser un projet de qualité, testé et documenté.</a:t>
            </a:r>
          </a:p>
          <a:p>
            <a:pPr lvl="1"/>
            <a:r>
              <a:rPr lang="fr-FR" dirty="0"/>
              <a:t>Proposer une couverture unitaire et fonctionnelle à la réalisation.</a:t>
            </a:r>
          </a:p>
          <a:p>
            <a:pPr lvl="1"/>
            <a:r>
              <a:rPr lang="fr-FR" dirty="0"/>
              <a:t>Créer un diagramme UML afin de visualiser les modèles de votre application.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1368069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entités (avec validation)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Events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Subscribers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Service de notification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Intégration du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template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Admin (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Webpack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Encore custom)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8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399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1087200" y="1694880"/>
            <a:ext cx="7155652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process de Réservation de bout en bout :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Routes, Controller, Managers, Services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Intégration HTML/CSS, Javascript (jQuery + librairie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FullCalendar</a:t>
            </a: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)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Tests unitaires et fonctionnels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05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Permet de tester un scénario nominal du process de réservation, du point de vue du client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Vérifie que chaque étape, chaque vue se déroule dans les conditions normales d’utilisation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06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07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Test fonctionnel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CustomShape 3"/>
          <p:cNvSpPr/>
          <p:nvPr/>
        </p:nvSpPr>
        <p:spPr>
          <a:xfrm>
            <a:off x="314280" y="11484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1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2" name="Image 411"/>
          <p:cNvPicPr/>
          <p:nvPr/>
        </p:nvPicPr>
        <p:blipFill>
          <a:blip r:embed="rId2"/>
          <a:stretch/>
        </p:blipFill>
        <p:spPr>
          <a:xfrm>
            <a:off x="452160" y="1492200"/>
            <a:ext cx="8237880" cy="215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CustomShape 3"/>
          <p:cNvSpPr/>
          <p:nvPr/>
        </p:nvSpPr>
        <p:spPr>
          <a:xfrm>
            <a:off x="314280" y="11484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7" name="Image 416"/>
          <p:cNvPicPr/>
          <p:nvPr/>
        </p:nvPicPr>
        <p:blipFill>
          <a:blip r:embed="rId2"/>
          <a:stretch/>
        </p:blipFill>
        <p:spPr>
          <a:xfrm>
            <a:off x="1647000" y="864000"/>
            <a:ext cx="5848200" cy="3670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 dirty="0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3"/>
          <p:cNvSpPr/>
          <p:nvPr/>
        </p:nvSpPr>
        <p:spPr>
          <a:xfrm>
            <a:off x="314280" y="11484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2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2" name="Image 421"/>
          <p:cNvPicPr/>
          <p:nvPr/>
        </p:nvPicPr>
        <p:blipFill>
          <a:blip r:embed="rId2"/>
          <a:stretch/>
        </p:blipFill>
        <p:spPr>
          <a:xfrm>
            <a:off x="1242000" y="832320"/>
            <a:ext cx="6658560" cy="3701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5" name="CustomShape 3"/>
          <p:cNvSpPr/>
          <p:nvPr/>
        </p:nvSpPr>
        <p:spPr>
          <a:xfrm>
            <a:off x="314280" y="11484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2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7" name="Image 426"/>
          <p:cNvPicPr/>
          <p:nvPr/>
        </p:nvPicPr>
        <p:blipFill>
          <a:blip r:embed="rId2"/>
          <a:stretch/>
        </p:blipFill>
        <p:spPr>
          <a:xfrm>
            <a:off x="670680" y="936000"/>
            <a:ext cx="7801200" cy="3454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8654080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32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Réalisation de prototypes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Faisabilité technique de remplacer les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Ids</a:t>
            </a:r>
            <a:r>
              <a:rPr lang="fr-FR" sz="16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par des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Uuids</a:t>
            </a:r>
            <a:endParaRPr lang="fr-FR" sz="16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Prototype Symfony avec API Platform + JWT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Authentication</a:t>
            </a:r>
            <a:r>
              <a:rPr lang="fr-FR" sz="16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Bundle</a:t>
            </a:r>
            <a:endParaRPr lang="fr-FR" sz="16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Configuration Outils (Travis, PHP-CS-Fixer,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PHPStan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,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PHPUnit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33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34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Autres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Application des solides connaissances sur Symfony reçues lors de la formation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Acquisition d’une méthodologie professionnelle (Gestion de projet, tests unitaires et fonctionnels)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Aperçu du potentiel d’API Platform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37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Stack technique : </a:t>
            </a:r>
          </a:p>
          <a:p>
            <a:pPr lvl="1"/>
            <a:r>
              <a:rPr lang="fr-FR" dirty="0"/>
              <a:t>PHP 7.2</a:t>
            </a:r>
          </a:p>
          <a:p>
            <a:pPr lvl="1"/>
            <a:r>
              <a:rPr lang="fr-FR" dirty="0"/>
              <a:t>Symfony 4.1 + </a:t>
            </a:r>
            <a:r>
              <a:rPr lang="fr-FR" dirty="0" err="1"/>
              <a:t>Webpack</a:t>
            </a:r>
            <a:r>
              <a:rPr lang="fr-FR" dirty="0"/>
              <a:t> Encore</a:t>
            </a:r>
          </a:p>
          <a:p>
            <a:pPr lvl="1"/>
            <a:r>
              <a:rPr lang="fr-FR" dirty="0"/>
              <a:t>Outils :</a:t>
            </a:r>
          </a:p>
          <a:p>
            <a:pPr lvl="2"/>
            <a:r>
              <a:rPr lang="fr-FR" dirty="0" err="1"/>
              <a:t>PHPStan</a:t>
            </a:r>
            <a:endParaRPr lang="fr-FR" dirty="0"/>
          </a:p>
          <a:p>
            <a:pPr lvl="2"/>
            <a:r>
              <a:rPr lang="fr-FR" dirty="0"/>
              <a:t>PHP-CS-Fixer</a:t>
            </a:r>
          </a:p>
          <a:p>
            <a:pPr lvl="2"/>
            <a:r>
              <a:rPr lang="fr-FR" dirty="0" err="1"/>
              <a:t>PHPUnit</a:t>
            </a:r>
            <a:endParaRPr lang="fr-FR" dirty="0"/>
          </a:p>
          <a:p>
            <a:pPr lvl="2"/>
            <a:r>
              <a:rPr lang="fr-FR" dirty="0"/>
              <a:t>API-</a:t>
            </a:r>
            <a:r>
              <a:rPr lang="fr-FR" dirty="0" err="1"/>
              <a:t>Plateform</a:t>
            </a:r>
            <a:r>
              <a:rPr lang="fr-FR" dirty="0"/>
              <a:t> + JWT </a:t>
            </a:r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0074571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0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Utilisation poussée de Git en équipe projet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Configuration et utilisation d’outils à portée professionnelle (Travis, PHP-CS-Fixer,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PHPStan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, etc.)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Appréciation des postes de chef de projet / lead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developer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42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du temps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Meilleure couverture de tests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Passer l’application en pure API back avec un front JavaScript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5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46" name="CustomShape 4"/>
          <p:cNvSpPr/>
          <p:nvPr/>
        </p:nvSpPr>
        <p:spPr>
          <a:xfrm>
            <a:off x="611640" y="1105200"/>
            <a:ext cx="43560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Axes d’amélioration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Conclusion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Pair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programming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Echanges entre groupes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des difficultés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9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>
                <a:solidFill>
                  <a:srgbClr val="FFFFFF"/>
                </a:solidFill>
                <a:latin typeface="Segoe UI Semilight"/>
                <a:ea typeface="DejaVu Sans"/>
              </a:rPr>
              <a:t>Bilan individuel</a:t>
            </a:r>
            <a:endParaRPr lang="fr-FR" sz="1600" b="0" strike="noStrike" spc="-1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personnel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00663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Des tâches aussi diverses que variées !</a:t>
            </a:r>
          </a:p>
          <a:p>
            <a:pPr lvl="2"/>
            <a:r>
              <a:rPr lang="fr-FR" dirty="0"/>
              <a:t>Choix du thème front et intégration avec </a:t>
            </a:r>
            <a:r>
              <a:rPr lang="fr-FR" dirty="0" err="1"/>
              <a:t>twig</a:t>
            </a:r>
            <a:r>
              <a:rPr lang="fr-FR" dirty="0"/>
              <a:t> + Page d’accueil</a:t>
            </a:r>
          </a:p>
          <a:p>
            <a:pPr lvl="2"/>
            <a:r>
              <a:rPr lang="fr-FR" dirty="0"/>
              <a:t>Gestion des pièces et type de pièce dans l’administration</a:t>
            </a:r>
          </a:p>
          <a:p>
            <a:pPr lvl="2"/>
            <a:r>
              <a:rPr lang="fr-FR" dirty="0"/>
              <a:t>Implémentation de Travis CI, </a:t>
            </a:r>
            <a:r>
              <a:rPr lang="fr-FR" dirty="0" err="1"/>
              <a:t>PHPStan</a:t>
            </a:r>
            <a:r>
              <a:rPr lang="fr-FR" dirty="0"/>
              <a:t>, PHP-CS-FIXER</a:t>
            </a:r>
          </a:p>
          <a:p>
            <a:pPr lvl="2"/>
            <a:r>
              <a:rPr lang="fr-FR" dirty="0"/>
              <a:t>Implémentation d’une API avec API-</a:t>
            </a:r>
            <a:r>
              <a:rPr lang="fr-FR" dirty="0" err="1"/>
              <a:t>Plateform</a:t>
            </a:r>
            <a:r>
              <a:rPr lang="fr-FR" dirty="0"/>
              <a:t> + JWT</a:t>
            </a:r>
          </a:p>
          <a:p>
            <a:pPr lvl="2"/>
            <a:r>
              <a:rPr lang="fr-FR" dirty="0"/>
              <a:t>Implémentation du système de facturation + Création de facture en PDF</a:t>
            </a:r>
          </a:p>
          <a:p>
            <a:pPr lvl="2"/>
            <a:r>
              <a:rPr lang="fr-FR" dirty="0"/>
              <a:t>Test unitaire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7153369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La découverte du Pair </a:t>
            </a:r>
            <a:r>
              <a:rPr lang="fr-FR" dirty="0" err="1">
                <a:solidFill>
                  <a:schemeClr val="tx1"/>
                </a:solidFill>
              </a:rPr>
              <a:t>programming</a:t>
            </a:r>
            <a:r>
              <a:rPr lang="fr-FR" dirty="0">
                <a:solidFill>
                  <a:schemeClr val="tx1"/>
                </a:solidFill>
              </a:rPr>
              <a:t> !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Support technique JS / CSS / HTML sur la partie Réservation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Mise en place d’un process qualité</a:t>
            </a:r>
          </a:p>
          <a:p>
            <a:pPr lvl="3"/>
            <a:r>
              <a:rPr lang="fr-FR" dirty="0"/>
              <a:t>Configuration de </a:t>
            </a:r>
            <a:r>
              <a:rPr lang="fr-FR" dirty="0" err="1"/>
              <a:t>PHPStorm</a:t>
            </a:r>
            <a:r>
              <a:rPr lang="fr-FR" dirty="0"/>
              <a:t> (</a:t>
            </a:r>
            <a:r>
              <a:rPr lang="fr-FR" dirty="0" err="1"/>
              <a:t>PHPMetrics</a:t>
            </a:r>
            <a:r>
              <a:rPr lang="fr-FR" dirty="0"/>
              <a:t>, </a:t>
            </a:r>
            <a:r>
              <a:rPr lang="fr-FR" dirty="0" err="1"/>
              <a:t>PHPStan</a:t>
            </a:r>
            <a:r>
              <a:rPr lang="fr-FR" dirty="0"/>
              <a:t>, PHP-CS-FIXER, </a:t>
            </a:r>
            <a:r>
              <a:rPr lang="fr-FR" dirty="0" err="1"/>
              <a:t>PHPUnit</a:t>
            </a:r>
            <a:r>
              <a:rPr lang="fr-FR" dirty="0"/>
              <a:t>)</a:t>
            </a:r>
          </a:p>
          <a:p>
            <a:pPr lvl="3"/>
            <a:r>
              <a:rPr lang="fr-FR" dirty="0">
                <a:solidFill>
                  <a:schemeClr val="tx1"/>
                </a:solidFill>
              </a:rPr>
              <a:t>Liste des commandes de tout les outils avant de faire un commit</a:t>
            </a:r>
            <a:endParaRPr lang="fr-FR" dirty="0"/>
          </a:p>
          <a:p>
            <a:pPr lvl="3"/>
            <a:r>
              <a:rPr lang="fr-FR" dirty="0">
                <a:solidFill>
                  <a:schemeClr val="tx1"/>
                </a:solidFill>
              </a:rPr>
              <a:t>Amélioration des configurations </a:t>
            </a:r>
            <a:r>
              <a:rPr lang="fr-FR" dirty="0" err="1">
                <a:solidFill>
                  <a:schemeClr val="tx1"/>
                </a:solidFill>
              </a:rPr>
              <a:t>PHPStan</a:t>
            </a:r>
            <a:r>
              <a:rPr lang="fr-FR" dirty="0">
                <a:solidFill>
                  <a:schemeClr val="tx1"/>
                </a:solidFill>
              </a:rPr>
              <a:t> et Script Travis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7791233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d’une portion de l’API</a:t>
            </a:r>
          </a:p>
          <a:p>
            <a:pPr lvl="1"/>
            <a:r>
              <a:rPr lang="fr-FR" dirty="0"/>
              <a:t>Sécurisation de l’API</a:t>
            </a:r>
          </a:p>
          <a:p>
            <a:pPr lvl="1"/>
            <a:r>
              <a:rPr lang="fr-FR" dirty="0"/>
              <a:t>Comment on obtient un </a:t>
            </a:r>
            <a:r>
              <a:rPr lang="fr-FR" dirty="0" err="1"/>
              <a:t>Token</a:t>
            </a:r>
            <a:endParaRPr lang="fr-FR" dirty="0"/>
          </a:p>
          <a:p>
            <a:pPr lvl="1"/>
            <a:r>
              <a:rPr lang="fr-FR" dirty="0"/>
              <a:t>Que contient le </a:t>
            </a:r>
            <a:r>
              <a:rPr lang="fr-FR" dirty="0" err="1"/>
              <a:t>Token</a:t>
            </a:r>
            <a:r>
              <a:rPr lang="fr-FR" dirty="0"/>
              <a:t> généré</a:t>
            </a:r>
          </a:p>
          <a:p>
            <a:pPr lvl="1"/>
            <a:r>
              <a:rPr lang="fr-FR" dirty="0"/>
              <a:t>Appel du navigateur pour retrouver les données utilisateur</a:t>
            </a:r>
          </a:p>
          <a:p>
            <a:pPr lvl="1"/>
            <a:r>
              <a:rPr lang="fr-FR" dirty="0"/>
              <a:t>Affichage des données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2575416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Sécurité de l’API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630AFC3-FF79-4004-B662-7AEBA4F884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660" r="-2242"/>
          <a:stretch/>
        </p:blipFill>
        <p:spPr>
          <a:xfrm>
            <a:off x="1384852" y="962121"/>
            <a:ext cx="6361044" cy="3330792"/>
          </a:xfrm>
        </p:spPr>
      </p:pic>
    </p:spTree>
    <p:extLst>
      <p:ext uri="{BB962C8B-B14F-4D97-AF65-F5344CB8AC3E}">
        <p14:creationId xmlns:p14="http://schemas.microsoft.com/office/powerpoint/2010/main" val="10180418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38471" y="4565733"/>
            <a:ext cx="683812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Stockage </a:t>
            </a:r>
            <a:r>
              <a:rPr lang="fr-FR" dirty="0" err="1"/>
              <a:t>Token</a:t>
            </a:r>
            <a:r>
              <a:rPr lang="fr-FR" dirty="0"/>
              <a:t> après connexion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88D233A0-D483-4ABA-A80B-72B2DED7BF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815" b="-1815"/>
          <a:stretch/>
        </p:blipFill>
        <p:spPr>
          <a:xfrm>
            <a:off x="265043" y="962121"/>
            <a:ext cx="8673548" cy="3512726"/>
          </a:xfrm>
        </p:spPr>
      </p:pic>
    </p:spTree>
    <p:extLst>
      <p:ext uri="{BB962C8B-B14F-4D97-AF65-F5344CB8AC3E}">
        <p14:creationId xmlns:p14="http://schemas.microsoft.com/office/powerpoint/2010/main" val="13323297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De quoi est composé le </a:t>
            </a:r>
            <a:r>
              <a:rPr lang="fr-FR" dirty="0" err="1"/>
              <a:t>Token</a:t>
            </a:r>
            <a:r>
              <a:rPr lang="fr-FR" dirty="0"/>
              <a:t>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AB72E35-2E4C-453E-B89D-B1D87C6EF1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286" r="-3750"/>
          <a:stretch/>
        </p:blipFill>
        <p:spPr>
          <a:xfrm>
            <a:off x="2126975" y="962121"/>
            <a:ext cx="4558748" cy="3517114"/>
          </a:xfrm>
        </p:spPr>
      </p:pic>
    </p:spTree>
    <p:extLst>
      <p:ext uri="{BB962C8B-B14F-4D97-AF65-F5344CB8AC3E}">
        <p14:creationId xmlns:p14="http://schemas.microsoft.com/office/powerpoint/2010/main" val="39864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Qualité et tests : </a:t>
            </a:r>
          </a:p>
          <a:p>
            <a:pPr lvl="1"/>
            <a:r>
              <a:rPr lang="fr-FR" dirty="0"/>
              <a:t>Test unitaire : </a:t>
            </a:r>
            <a:r>
              <a:rPr lang="fr-FR" dirty="0" err="1"/>
              <a:t>PHPUnit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Test fonctionnel : Symfony/Panther</a:t>
            </a:r>
          </a:p>
          <a:p>
            <a:pPr lvl="1"/>
            <a:r>
              <a:rPr lang="fr-FR" dirty="0"/>
              <a:t>Intégration continue et </a:t>
            </a:r>
            <a:r>
              <a:rPr lang="fr-FR" dirty="0" err="1"/>
              <a:t>versionning</a:t>
            </a:r>
            <a:r>
              <a:rPr lang="fr-FR" dirty="0"/>
              <a:t> : Travis CI et </a:t>
            </a:r>
            <a:r>
              <a:rPr lang="fr-FR" dirty="0" err="1"/>
              <a:t>Github</a:t>
            </a:r>
            <a:endParaRPr lang="fr-FR" dirty="0"/>
          </a:p>
          <a:p>
            <a:pPr lvl="1"/>
            <a:r>
              <a:rPr lang="fr-FR" dirty="0"/>
              <a:t>Métriques : </a:t>
            </a:r>
            <a:r>
              <a:rPr lang="fr-FR" dirty="0" err="1"/>
              <a:t>PHPMetrics</a:t>
            </a:r>
            <a:endParaRPr lang="fr-FR" dirty="0"/>
          </a:p>
          <a:p>
            <a:pPr lvl="1"/>
            <a:r>
              <a:rPr lang="fr-FR" dirty="0"/>
              <a:t>Code Style : PHP-CS-FIXER</a:t>
            </a:r>
          </a:p>
          <a:p>
            <a:pPr lvl="1"/>
            <a:r>
              <a:rPr lang="fr-FR" dirty="0"/>
              <a:t>Test PHP statique : </a:t>
            </a:r>
            <a:r>
              <a:rPr lang="fr-FR" dirty="0" err="1"/>
              <a:t>PHPStan</a:t>
            </a:r>
            <a:r>
              <a:rPr lang="fr-FR" dirty="0"/>
              <a:t> 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78155678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Comment utiliser l’API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6DAE38D-C267-4391-AA32-9C9E5DA7FDA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754" r="-5290"/>
          <a:stretch/>
        </p:blipFill>
        <p:spPr>
          <a:xfrm>
            <a:off x="2228056" y="962121"/>
            <a:ext cx="4687888" cy="3503032"/>
          </a:xfrm>
        </p:spPr>
      </p:pic>
    </p:spTree>
    <p:extLst>
      <p:ext uri="{BB962C8B-B14F-4D97-AF65-F5344CB8AC3E}">
        <p14:creationId xmlns:p14="http://schemas.microsoft.com/office/powerpoint/2010/main" val="4951791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Formatage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05304EF-2129-4BC1-BF8A-0F61F3E124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945" r="-4501"/>
          <a:stretch/>
        </p:blipFill>
        <p:spPr>
          <a:xfrm>
            <a:off x="2351122" y="962121"/>
            <a:ext cx="4441755" cy="3517114"/>
          </a:xfrm>
        </p:spPr>
      </p:pic>
    </p:spTree>
    <p:extLst>
      <p:ext uri="{BB962C8B-B14F-4D97-AF65-F5344CB8AC3E}">
        <p14:creationId xmlns:p14="http://schemas.microsoft.com/office/powerpoint/2010/main" val="30451979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Affichage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9F809F5-C689-4F8F-B428-7F9512E69D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2489" b="-12489"/>
          <a:stretch/>
        </p:blipFill>
        <p:spPr>
          <a:xfrm>
            <a:off x="1257243" y="962120"/>
            <a:ext cx="6629514" cy="3132801"/>
          </a:xfrm>
        </p:spPr>
      </p:pic>
    </p:spTree>
    <p:extLst>
      <p:ext uri="{BB962C8B-B14F-4D97-AF65-F5344CB8AC3E}">
        <p14:creationId xmlns:p14="http://schemas.microsoft.com/office/powerpoint/2010/main" val="14222195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Axe d’amélioration</a:t>
            </a:r>
          </a:p>
          <a:p>
            <a:pPr lvl="2"/>
            <a:r>
              <a:rPr lang="fr-FR" dirty="0"/>
              <a:t>Estimation du temps</a:t>
            </a:r>
          </a:p>
          <a:p>
            <a:pPr lvl="2"/>
            <a:r>
              <a:rPr lang="fr-FR" dirty="0"/>
              <a:t>Prendre parfois plus de temps pour lire une documentation</a:t>
            </a:r>
          </a:p>
          <a:p>
            <a:pPr lvl="2"/>
            <a:r>
              <a:rPr lang="fr-FR" dirty="0"/>
              <a:t>Apprendre encore et toujours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92689752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Ce que j’ai aimé :</a:t>
            </a:r>
          </a:p>
          <a:p>
            <a:pPr lvl="2"/>
            <a:r>
              <a:rPr lang="fr-FR" dirty="0"/>
              <a:t>Le Pair </a:t>
            </a:r>
            <a:r>
              <a:rPr lang="fr-FR" dirty="0" err="1"/>
              <a:t>programming</a:t>
            </a:r>
            <a:endParaRPr lang="fr-FR" dirty="0"/>
          </a:p>
          <a:p>
            <a:pPr lvl="2"/>
            <a:r>
              <a:rPr lang="fr-FR" dirty="0"/>
              <a:t>La gestion humaine du groupe </a:t>
            </a:r>
          </a:p>
          <a:p>
            <a:pPr lvl="2"/>
            <a:r>
              <a:rPr lang="fr-FR" dirty="0"/>
              <a:t>L’échange avec les autres équipes qui ouvrent d’autres horizons</a:t>
            </a:r>
          </a:p>
          <a:p>
            <a:pPr lvl="2"/>
            <a:r>
              <a:rPr lang="fr-FR" dirty="0"/>
              <a:t>L’impression de faire du code plus propre</a:t>
            </a:r>
          </a:p>
          <a:p>
            <a:pPr lvl="3"/>
            <a:r>
              <a:rPr lang="fr-FR" dirty="0"/>
              <a:t>Revue de code</a:t>
            </a:r>
          </a:p>
          <a:p>
            <a:pPr lvl="3"/>
            <a:r>
              <a:rPr lang="fr-FR" dirty="0"/>
              <a:t>Implémentation d’intégration continue</a:t>
            </a:r>
          </a:p>
          <a:p>
            <a:pPr lvl="3"/>
            <a:r>
              <a:rPr lang="fr-FR" dirty="0"/>
              <a:t>Partage de connaissances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1065923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289860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/>
              <a:t>Inspiration méthode agile :</a:t>
            </a:r>
          </a:p>
          <a:p>
            <a:pPr lvl="2"/>
            <a:r>
              <a:rPr lang="fr-FR" dirty="0"/>
              <a:t>Kanban (</a:t>
            </a:r>
            <a:r>
              <a:rPr lang="fr-FR" dirty="0" err="1"/>
              <a:t>todo</a:t>
            </a:r>
            <a:r>
              <a:rPr lang="fr-FR" dirty="0"/>
              <a:t>, in-</a:t>
            </a:r>
            <a:r>
              <a:rPr lang="fr-FR" dirty="0" err="1"/>
              <a:t>progress</a:t>
            </a:r>
            <a:r>
              <a:rPr lang="fr-FR" dirty="0"/>
              <a:t>, </a:t>
            </a:r>
            <a:r>
              <a:rPr lang="fr-FR" dirty="0" err="1"/>
              <a:t>done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User Stories</a:t>
            </a:r>
          </a:p>
          <a:p>
            <a:pPr lvl="2"/>
            <a:r>
              <a:rPr lang="fr-FR" dirty="0"/>
              <a:t>Réalisation de mini sprint</a:t>
            </a:r>
          </a:p>
          <a:p>
            <a:pPr lvl="2"/>
            <a:r>
              <a:rPr lang="fr-FR" dirty="0"/>
              <a:t>Réalisation de réunion, point quotidien et de retour de sprint</a:t>
            </a:r>
          </a:p>
          <a:p>
            <a:pPr lvl="2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393079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1485</Words>
  <Application>Microsoft Office PowerPoint</Application>
  <PresentationFormat>Affichage à l'écran (16:9)</PresentationFormat>
  <Paragraphs>364</Paragraphs>
  <Slides>74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74</vt:i4>
      </vt:variant>
    </vt:vector>
  </HeadingPairs>
  <TitlesOfParts>
    <vt:vector size="84" baseType="lpstr">
      <vt:lpstr>Arial</vt:lpstr>
      <vt:lpstr>Calibri</vt:lpstr>
      <vt:lpstr>DejaVu Sans</vt:lpstr>
      <vt:lpstr>Mangal</vt:lpstr>
      <vt:lpstr>Segoe UI Black</vt:lpstr>
      <vt:lpstr>Segoe UI Semilight</vt:lpstr>
      <vt:lpstr>SegoeBook</vt:lpstr>
      <vt:lpstr>Symbol</vt:lpstr>
      <vt:lpstr>Wingdings</vt:lpstr>
      <vt:lpstr>Thème Office</vt:lpstr>
      <vt:lpstr>DreamTeamCoworking</vt:lpstr>
      <vt:lpstr>Présentation du projet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Organisation du projet</vt:lpstr>
      <vt:lpstr>Chapitre 2 </vt:lpstr>
      <vt:lpstr>Chapitre 2</vt:lpstr>
      <vt:lpstr>Chapitre 2</vt:lpstr>
      <vt:lpstr>Chapitre 2 </vt:lpstr>
      <vt:lpstr>Chapitre 2</vt:lpstr>
      <vt:lpstr>Diagramme de classe</vt:lpstr>
      <vt:lpstr>Les services</vt:lpstr>
      <vt:lpstr>Evénement utilisateur</vt:lpstr>
      <vt:lpstr>Managers</vt:lpstr>
      <vt:lpstr>Chapitre 2 </vt:lpstr>
      <vt:lpstr>Gestion avec Trello</vt:lpstr>
      <vt:lpstr>Trello suivi de tâche</vt:lpstr>
      <vt:lpstr>Trello clôture de tâche</vt:lpstr>
      <vt:lpstr>Chapitre 2 </vt:lpstr>
      <vt:lpstr>Wireframe Réservation</vt:lpstr>
      <vt:lpstr>Wireframe options</vt:lpstr>
      <vt:lpstr>Wireframe options</vt:lpstr>
      <vt:lpstr>Wireframe admin</vt:lpstr>
      <vt:lpstr>Qualité et métriques</vt:lpstr>
      <vt:lpstr>Chapitre 3</vt:lpstr>
      <vt:lpstr>Métrique PHPUnit</vt:lpstr>
      <vt:lpstr>PHPMetrics</vt:lpstr>
      <vt:lpstr>PHPUnit avec Travis CI</vt:lpstr>
      <vt:lpstr>PHP-CS-FIXER avec Travis CI</vt:lpstr>
      <vt:lpstr>PHPSTAN avec Travis CI</vt:lpstr>
      <vt:lpstr>Manager 1</vt:lpstr>
      <vt:lpstr>Manager 2</vt:lpstr>
      <vt:lpstr>Controller</vt:lpstr>
      <vt:lpstr>Controller 2</vt:lpstr>
      <vt:lpstr>Controller 2</vt:lpstr>
      <vt:lpstr>Présentation PowerPoint</vt:lpstr>
      <vt:lpstr>Mon travail</vt:lpstr>
      <vt:lpstr>Présentation PowerPoint</vt:lpstr>
      <vt:lpstr>Création du CRUD des comptes utilisateurs (front et back) </vt:lpstr>
      <vt:lpstr>Chapitre 6</vt:lpstr>
      <vt:lpstr>Gestion de la réinitialisation du mot de passe</vt:lpstr>
      <vt:lpstr>Gestion de la réinitialisation du mot de passe</vt:lpstr>
      <vt:lpstr>Bilan technique</vt:lpstr>
      <vt:lpstr>Bilan humain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Chapitre 4</vt:lpstr>
      <vt:lpstr>Chapitre 4</vt:lpstr>
      <vt:lpstr>Chapitre 4</vt:lpstr>
      <vt:lpstr>Sécurité de l’API</vt:lpstr>
      <vt:lpstr>Stockage Token après connexion</vt:lpstr>
      <vt:lpstr>De quoi est composé le Token ?</vt:lpstr>
      <vt:lpstr>Comment utiliser l’API ?</vt:lpstr>
      <vt:lpstr>Formatage des données</vt:lpstr>
      <vt:lpstr>Affichage des données</vt:lpstr>
      <vt:lpstr>Chapitre 4</vt:lpstr>
      <vt:lpstr>Chapitre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2018-08-21T08:10:12Z</dcterms:created>
  <dcterms:modified xsi:type="dcterms:W3CDTF">2018-08-23T12:28:16Z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